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0" r:id="rId1"/>
  </p:sldMasterIdLst>
  <p:notesMasterIdLst>
    <p:notesMasterId r:id="rId19"/>
  </p:notesMasterIdLst>
  <p:sldIdLst>
    <p:sldId id="291" r:id="rId2"/>
    <p:sldId id="292" r:id="rId3"/>
    <p:sldId id="293"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Lst>
  <p:sldSz cx="9144000" cy="5143500" type="screen16x9"/>
  <p:notesSz cx="6858000" cy="9144000"/>
  <p:embeddedFontLst>
    <p:embeddedFont>
      <p:font typeface="Trebuchet MS" panose="020B0603020202020204" pitchFamily="34" charset="0"/>
      <p:regular r:id="rId20"/>
      <p:bold r:id="rId21"/>
      <p:italic r:id="rId22"/>
      <p:boldItalic r:id="rId23"/>
    </p:embeddedFont>
    <p:embeddedFont>
      <p:font typeface="Proxima Nova" panose="020B0604020202020204" charset="0"/>
      <p:regular r:id="rId24"/>
      <p:bold r:id="rId25"/>
      <p:italic r:id="rId26"/>
      <p:boldItalic r:id="rId27"/>
    </p:embeddedFont>
    <p:embeddedFont>
      <p:font typeface="Wingdings 3" panose="05040102010807070707" pitchFamily="18" charset="2"/>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18" d="100"/>
          <a:sy n="118" d="100"/>
        </p:scale>
        <p:origin x="41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483949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to the introduction of our Library Management System project. In this system, we digitize the entire library workflow, offering a smooth interface to manage book inventories, issue and return logs, and member records. The project bridges traditional library operations with modern digital infrastructure.</a:t>
            </a:r>
          </a:p>
          <a:p>
            <a:endParaRPr/>
          </a:p>
          <a:p>
            <a:r>
              <a:t>Java Swing serves as the backbone of the graphical user interface, ensuring responsive and intuitive interactions, while MySQL provides a robust data management backend. We developed the entire system within IntelliJ IDEA, leveraging its powerful Java development tools for a seamless coding experience.</a:t>
            </a:r>
          </a:p>
          <a:p>
            <a:endParaRPr/>
          </a:p>
          <a:p>
            <a:r>
              <a:t>This solution is tailored for librarians who handle book inventories, administrative staff managing records, and members who want quick access to book information. It aims to streamline operations and improve the user experience for all stakeholders involved.</a:t>
            </a:r>
          </a:p>
        </p:txBody>
      </p:sp>
    </p:spTree>
    <p:extLst>
      <p:ext uri="{BB962C8B-B14F-4D97-AF65-F5344CB8AC3E}">
        <p14:creationId xmlns:p14="http://schemas.microsoft.com/office/powerpoint/2010/main" val="2580782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IntelliJ IDEA is a premier Integrated Development Environment (IDE) developed by JetBrains. It significantly enhances the developer experience with its intelligent code assistance and ergonomic design.</a:t>
            </a:r>
          </a:p>
          <a:p>
            <a:endParaRPr/>
          </a:p>
          <a:p>
            <a:r>
              <a:t>For this Library Management System, IntelliJ IDEA accelerates development through smart features like real-time error detection, auto-completion, and intelligent refactoring tools. These allow for writing cleaner, more maintainable code.</a:t>
            </a:r>
          </a:p>
          <a:p>
            <a:endParaRPr/>
          </a:p>
          <a:p>
            <a:r>
              <a:t>It also integrates essential tools like Git, Maven, and database connectors within the IDE itself. Additionally, it provides robust support for Java Swing applications, including visual GUI builders, making it an ideal environment for both backend logic and user interface development.</a:t>
            </a:r>
          </a:p>
        </p:txBody>
      </p:sp>
    </p:spTree>
    <p:extLst>
      <p:ext uri="{BB962C8B-B14F-4D97-AF65-F5344CB8AC3E}">
        <p14:creationId xmlns:p14="http://schemas.microsoft.com/office/powerpoint/2010/main" val="100672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Library Management System follows a robust three-tier architecture. This architectural model separates the application into the Presentation Layer, the Logic Layer, and the Data Layer.</a:t>
            </a:r>
          </a:p>
          <a:p>
            <a:endParaRPr/>
          </a:p>
          <a:p>
            <a:r>
              <a:t>The Presentation Layer is constructed using Java Swing to ensure a rich user interface. Business logic resides in the core Java classes, ensuring modular and maintainable code. The backend uses MySQL for secure, structured data storage and retrieval, accessed via Java Database Connectivity (JDBC).</a:t>
            </a:r>
          </a:p>
          <a:p>
            <a:endParaRPr/>
          </a:p>
          <a:p>
            <a:r>
              <a:t>This separation of concerns enhances maintainability, allows parallel development, and ensures each component can evolve independently. The architecture supports expansion and adaptation, critical for enterprise-grade applications.</a:t>
            </a:r>
          </a:p>
        </p:txBody>
      </p:sp>
    </p:spTree>
    <p:extLst>
      <p:ext uri="{BB962C8B-B14F-4D97-AF65-F5344CB8AC3E}">
        <p14:creationId xmlns:p14="http://schemas.microsoft.com/office/powerpoint/2010/main" val="4015363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ER diagram defines the logical structure of the database underlying the Library Management System. It maps out the relationships between various entities crucial to system operations.</a:t>
            </a:r>
          </a:p>
          <a:p>
            <a:endParaRPr/>
          </a:p>
          <a:p>
            <a:r>
              <a:t>The primary entities include Books, Users, Loans, and Admins. Each user can borrow multiple books, and each loan references both a user and a book. These relationships are crucial for data tracking and reporting functionalities.</a:t>
            </a:r>
          </a:p>
          <a:p>
            <a:endParaRPr/>
          </a:p>
          <a:p>
            <a:r>
              <a:t>Normalization is applied to ensure minimal redundancy and maintain data integrity. This foundational model supports efficient querying and lays the groundwork for the system’s database schema.</a:t>
            </a:r>
          </a:p>
        </p:txBody>
      </p:sp>
    </p:spTree>
    <p:extLst>
      <p:ext uri="{BB962C8B-B14F-4D97-AF65-F5344CB8AC3E}">
        <p14:creationId xmlns:p14="http://schemas.microsoft.com/office/powerpoint/2010/main" val="106226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UML Class Diagram is a foundational component in designing object-oriented systems. In this Library Management System, the core classes include Book, User, Admin, Loan, and Catalog. These encapsulate the primary behaviors and properties of the entities.</a:t>
            </a:r>
          </a:p>
          <a:p>
            <a:endParaRPr/>
          </a:p>
          <a:p>
            <a:r>
              <a:t>Object-oriented principles such as encapsulation and inheritance are applied to promote modularity and reduce redundancy. For instance, both Admin and User can inherit from a common Person superclass, encapsulating shared attributes.</a:t>
            </a:r>
          </a:p>
          <a:p>
            <a:endParaRPr/>
          </a:p>
          <a:p>
            <a:r>
              <a:t>Associations among these classes clarify system responsibilities and interactions. This diagram forms the basis for implementation, ensuring a structured and coherent design strategy.</a:t>
            </a:r>
          </a:p>
        </p:txBody>
      </p:sp>
    </p:spTree>
    <p:extLst>
      <p:ext uri="{BB962C8B-B14F-4D97-AF65-F5344CB8AC3E}">
        <p14:creationId xmlns:p14="http://schemas.microsoft.com/office/powerpoint/2010/main" val="202905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Data Flow Diagram (DFD) presents a high-level overview of how information moves within the Library Management System. It helps stakeholders visualize the input, process, and output flows.</a:t>
            </a:r>
          </a:p>
          <a:p>
            <a:endParaRPr/>
          </a:p>
          <a:p>
            <a:r>
              <a:t>Key processes such as book issuing, returning, and inventory updates are illustrated to show their data dependencies. External entities like users and admins initiate actions through the graphical interface, which then interact with the core logic layer.</a:t>
            </a:r>
          </a:p>
          <a:p>
            <a:endParaRPr/>
          </a:p>
          <a:p>
            <a:r>
              <a:t>Data stores such as Books, Users, and Transactions are essential repositories. They ensure that every action is recorded and retrievable, enabling accurate system behavior and auditability.</a:t>
            </a:r>
          </a:p>
        </p:txBody>
      </p:sp>
    </p:spTree>
    <p:extLst>
      <p:ext uri="{BB962C8B-B14F-4D97-AF65-F5344CB8AC3E}">
        <p14:creationId xmlns:p14="http://schemas.microsoft.com/office/powerpoint/2010/main" val="152700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Secure authentication is critical for any system managing sensitive and dynamic data. The Library Management System implements a structured login process that validates users through unique credentials.</a:t>
            </a:r>
          </a:p>
          <a:p>
            <a:endParaRPr/>
          </a:p>
          <a:p>
            <a:r>
              <a:t>Once authenticated, users are granted role-specific access via a Role-Based Access Control (RBAC) model. This ensures that admins can manage users and inventory, librarians can handle daily transactions, and members can access their borrowing history and catalog searches.</a:t>
            </a:r>
          </a:p>
          <a:p>
            <a:endParaRPr/>
          </a:p>
          <a:p>
            <a:r>
              <a:t>Session management further strengthens security by maintaining persistent but protected access throughout user interaction. This prevents session hijacking and enforces logout after inactivity, upholding the system’s integrity.</a:t>
            </a:r>
          </a:p>
        </p:txBody>
      </p:sp>
    </p:spTree>
    <p:extLst>
      <p:ext uri="{BB962C8B-B14F-4D97-AF65-F5344CB8AC3E}">
        <p14:creationId xmlns:p14="http://schemas.microsoft.com/office/powerpoint/2010/main" val="2812208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conclude, this Library Management System is a testament to how well-integrated technology can elevate traditional processes. With Java Swing for GUI development and MySQL for robust backend management, the system handles both user experience and data integrity gracefully.</a:t>
            </a:r>
          </a:p>
          <a:p>
            <a:endParaRPr/>
          </a:p>
          <a:p>
            <a:r>
              <a:t>We emphasized secure authentication mechanisms and role-based access to protect user data and streamline operations. Furthermore, the modular and scalable architecture ensures that the system can be extended or adapted to meet diverse institutional needs.</a:t>
            </a:r>
          </a:p>
          <a:p>
            <a:endParaRPr/>
          </a:p>
          <a:p>
            <a:r>
              <a:t>The project showcases both technical execution and user-centered design—key traits for any successful software solution.</a:t>
            </a:r>
          </a:p>
        </p:txBody>
      </p:sp>
    </p:spTree>
    <p:extLst>
      <p:ext uri="{BB962C8B-B14F-4D97-AF65-F5344CB8AC3E}">
        <p14:creationId xmlns:p14="http://schemas.microsoft.com/office/powerpoint/2010/main" val="2981025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Thank you for your time and attention throughout this in-depth presentation of the Library Management System. We’ve covered the technical stack, system architecture, core features, and security principles that underpin this robust application.</a:t>
            </a:r>
          </a:p>
          <a:p>
            <a:endParaRPr/>
          </a:p>
          <a:p>
            <a:r>
              <a:t>I now open the floor to any questions or feedback you might have. Whether it's about the system design, implementation challenges, or future improvements—your insights are welcome and valued.</a:t>
            </a:r>
          </a:p>
          <a:p>
            <a:endParaRPr/>
          </a:p>
          <a:p>
            <a:r>
              <a:t>On behalf of the entire team behind this project, we appreciate your interest and look forward to continuing the discussion.</a:t>
            </a:r>
          </a:p>
        </p:txBody>
      </p:sp>
    </p:spTree>
    <p:extLst>
      <p:ext uri="{BB962C8B-B14F-4D97-AF65-F5344CB8AC3E}">
        <p14:creationId xmlns:p14="http://schemas.microsoft.com/office/powerpoint/2010/main" val="343878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primary aim of this system is to automate and digitize core library functions. By doing so, it significantly reduces the need for manual input, which not only minimizes human error but also increases the speed and efficiency of operations.</a:t>
            </a:r>
          </a:p>
          <a:p>
            <a:endParaRPr/>
          </a:p>
          <a:p>
            <a:r>
              <a:t>With this system, users can access real-time data, whether it's about the availability of a book or the status of a member’s issued items. This facilitates better and faster decision-making, particularly useful in busy or academic library settings.</a:t>
            </a:r>
          </a:p>
          <a:p>
            <a:endParaRPr/>
          </a:p>
          <a:p>
            <a:r>
              <a:t>Finally, the design goal was to create a user-centric interface that is intuitive for both staff and students. Usability was prioritized to ensure that users from all backgrounds can interact with the system effectively, leading to higher adoption and satisfaction.</a:t>
            </a:r>
          </a:p>
        </p:txBody>
      </p:sp>
    </p:spTree>
    <p:extLst>
      <p:ext uri="{BB962C8B-B14F-4D97-AF65-F5344CB8AC3E}">
        <p14:creationId xmlns:p14="http://schemas.microsoft.com/office/powerpoint/2010/main" val="112321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Let’s explore the core technologies that make up this Library Management System. Java Swing is the primary framework for the user interface. It allows for the creation of responsive and intuitive GUIs that provide a desktop-like experience for users.</a:t>
            </a:r>
          </a:p>
          <a:p>
            <a:endParaRPr/>
          </a:p>
          <a:p>
            <a:r>
              <a:t>All backend data is managed through MySQL, a powerful open-source relational database. It ensures data integrity, enables complex queries, and supports scalability as the library grows.</a:t>
            </a:r>
          </a:p>
          <a:p>
            <a:endParaRPr/>
          </a:p>
          <a:p>
            <a:r>
              <a:t>Development was conducted using IntelliJ IDEA. It’s a modern IDE that supports advanced coding features, real-time error detection, and easy integration with version control systems, which streamlined the development and debugging processes significantly.</a:t>
            </a:r>
          </a:p>
        </p:txBody>
      </p:sp>
    </p:spTree>
    <p:extLst>
      <p:ext uri="{BB962C8B-B14F-4D97-AF65-F5344CB8AC3E}">
        <p14:creationId xmlns:p14="http://schemas.microsoft.com/office/powerpoint/2010/main" val="1714382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slide highlights the three core technologies that form the backbone of our system. Java Swing is the technology behind the rich, interactive user interface. It allows us to build a visually cohesive and responsive application that enhances user experience.</a:t>
            </a:r>
          </a:p>
          <a:p>
            <a:endParaRPr/>
          </a:p>
          <a:p>
            <a:r>
              <a:t>For data management, we rely on MySQL – an open-source, high-performance relational database system. It supports complex queries and handles large volumes of data reliably, ensuring scalability and performance.</a:t>
            </a:r>
          </a:p>
          <a:p>
            <a:endParaRPr/>
          </a:p>
          <a:p>
            <a:r>
              <a:t>All development was conducted within IntelliJ IDEA, an industry-leading IDE that speeds up coding with features like smart code assistance, version control integration, and an intuitive UI that enhances developer productivity.</a:t>
            </a:r>
          </a:p>
        </p:txBody>
      </p:sp>
    </p:spTree>
    <p:extLst>
      <p:ext uri="{BB962C8B-B14F-4D97-AF65-F5344CB8AC3E}">
        <p14:creationId xmlns:p14="http://schemas.microsoft.com/office/powerpoint/2010/main" val="266186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to this professional presentation on the Library Management System designed using Java Swing, MySQL, and IntelliJ IDEA. This system is a comprehensive digital solution to manage the operations of a library, from tracking books and users to managing fines and inventory.</a:t>
            </a:r>
          </a:p>
          <a:p>
            <a:endParaRPr/>
          </a:p>
          <a:p>
            <a:r>
              <a:t>The technologies used are robust and industry-standard. Java Swing allows us to create a responsive desktop interface, while MySQL provides a reliable and scalable database. IntelliJ IDEA, a leading development environment, empowers efficient coding and debugging. This system is tailored for educational institutions or small libraries seeking to automate their operations.</a:t>
            </a:r>
          </a:p>
          <a:p>
            <a:endParaRPr/>
          </a:p>
          <a:p>
            <a:r>
              <a:t>In this presentation, we’ll walk through the architecture, features, challenges, and potential future enhancements of the system. Let’s dive in!</a:t>
            </a:r>
          </a:p>
        </p:txBody>
      </p:sp>
    </p:spTree>
    <p:extLst>
      <p:ext uri="{BB962C8B-B14F-4D97-AF65-F5344CB8AC3E}">
        <p14:creationId xmlns:p14="http://schemas.microsoft.com/office/powerpoint/2010/main" val="261150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Library Management System is engineered to streamline every core function of a traditional library through digitization. The core objectives are not just to make operations faster, but to ensure reliability and user-specific accessibility.</a:t>
            </a:r>
          </a:p>
          <a:p>
            <a:endParaRPr/>
          </a:p>
          <a:p>
            <a:r>
              <a:t>The system allows for seamless tracking of books from acquisition through lending to returns. Each book’s status is automatically updated, significantly reducing manual errors and administrative overhead. Distinct user roles such as administrator, librarian, and member ensure that actions are permissioned and secure.</a:t>
            </a:r>
          </a:p>
          <a:p>
            <a:endParaRPr/>
          </a:p>
          <a:p>
            <a:r>
              <a:t>Integrated notifications and fine calculations keep users informed and accountable, making the system user-centric and operationally efficient. Let’s now explore the technologies that enable these features.</a:t>
            </a:r>
          </a:p>
        </p:txBody>
      </p:sp>
    </p:spTree>
    <p:extLst>
      <p:ext uri="{BB962C8B-B14F-4D97-AF65-F5344CB8AC3E}">
        <p14:creationId xmlns:p14="http://schemas.microsoft.com/office/powerpoint/2010/main" val="933164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development of this Library Management System stemmed from a clear need to overcome inefficiencies in traditional manual library operations. Managing hundreds or thousands of books manually often results in errors, loss of information, and significant time overhead.</a:t>
            </a:r>
          </a:p>
          <a:p>
            <a:endParaRPr/>
          </a:p>
          <a:p>
            <a:r>
              <a:t>The primary goal was to design an automated system that can handle all key functions like cataloging, issuing, returning, and fine calculation—while also offering user-friendly access for various user roles. It significantly improves operational efficiency, accuracy, and access to resources.</a:t>
            </a:r>
          </a:p>
          <a:p>
            <a:endParaRPr/>
          </a:p>
          <a:p>
            <a:r>
              <a:t>This system is aimed at institutions such as schools, colleges, public libraries, and private firms managing resource libraries. It is modular and scalable, allowing for customization based on the institution’s size and specific requirements.</a:t>
            </a:r>
          </a:p>
        </p:txBody>
      </p:sp>
    </p:spTree>
    <p:extLst>
      <p:ext uri="{BB962C8B-B14F-4D97-AF65-F5344CB8AC3E}">
        <p14:creationId xmlns:p14="http://schemas.microsoft.com/office/powerpoint/2010/main" val="2280221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Java Swing is a graphical user interface toolkit that forms part of the Java Foundation Classes (JFC). It’s used to build window-based applications and provides a rich set of GUI components like buttons, text fields, and tables.</a:t>
            </a:r>
          </a:p>
          <a:p>
            <a:endParaRPr/>
          </a:p>
          <a:p>
            <a:r>
              <a:t>One of its core strengths lies in its flexibility and customizability. Developers can manipulate layouts, styles, and component behaviors to create tailored user interfaces. This allows for the creation of polished, intuitive desktop applications.</a:t>
            </a:r>
          </a:p>
          <a:p>
            <a:endParaRPr/>
          </a:p>
          <a:p>
            <a:r>
              <a:t>Its integration with the Java platform means applications developed using Swing are platform-independent. This cross-platform functionality ensures a consistent user experience across different operating systems, making it ideal for enterprise and institutional software.</a:t>
            </a:r>
          </a:p>
        </p:txBody>
      </p:sp>
    </p:spTree>
    <p:extLst>
      <p:ext uri="{BB962C8B-B14F-4D97-AF65-F5344CB8AC3E}">
        <p14:creationId xmlns:p14="http://schemas.microsoft.com/office/powerpoint/2010/main" val="347724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MySQL serves as the backbone of this library management system by providing structured data storage and retrieval capabilities. As a relational database management system (RDBMS), MySQL efficiently organizes data in tables with clear relationships between them, which is perfect for library datasets.</a:t>
            </a:r>
          </a:p>
          <a:p>
            <a:endParaRPr/>
          </a:p>
          <a:p>
            <a:r>
              <a:t>Its scalability and robust security mechanisms ensure that sensitive user and inventory data remain protected, even as the system scales to accommodate hundreds or thousands of entries.</a:t>
            </a:r>
          </a:p>
          <a:p>
            <a:endParaRPr/>
          </a:p>
          <a:p>
            <a:r>
              <a:t>Moreover, MySQL supports the full suite of SQL commands, which allows precise data manipulation. This enables features like complex search filters, real-time updates, and consistent data integrity across the application.</a:t>
            </a:r>
          </a:p>
        </p:txBody>
      </p:sp>
    </p:spTree>
    <p:extLst>
      <p:ext uri="{BB962C8B-B14F-4D97-AF65-F5344CB8AC3E}">
        <p14:creationId xmlns:p14="http://schemas.microsoft.com/office/powerpoint/2010/main" val="2960115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47917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20719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11056393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92338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7385444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90183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1342686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9443205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xmlns=""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extLst>
      <p:ext uri="{BB962C8B-B14F-4D97-AF65-F5344CB8AC3E}">
        <p14:creationId xmlns:p14="http://schemas.microsoft.com/office/powerpoint/2010/main" val="3477921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userDrawn="1">
  <p:cSld name="1_Section header">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569794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5654428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151798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68737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671293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68378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4161321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8834019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5/23/2025</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25995815"/>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649" r:id="rId18"/>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b="1" dirty="0">
                <a:ln w="12700">
                  <a:solidFill>
                    <a:schemeClr val="accent5"/>
                  </a:solidFill>
                  <a:prstDash val="solid"/>
                </a:ln>
                <a:pattFill prst="ltDnDiag">
                  <a:fgClr>
                    <a:schemeClr val="accent5">
                      <a:lumMod val="60000"/>
                      <a:lumOff val="40000"/>
                    </a:schemeClr>
                  </a:fgClr>
                  <a:bgClr>
                    <a:schemeClr val="bg1"/>
                  </a:bgClr>
                </a:pattFill>
              </a:rPr>
              <a:t>Introduction to the Project</a:t>
            </a:r>
          </a:p>
        </p:txBody>
      </p:sp>
      <p:sp>
        <p:nvSpPr>
          <p:cNvPr id="4" name="Subtitle 3"/>
          <p:cNvSpPr>
            <a:spLocks noGrp="1"/>
          </p:cNvSpPr>
          <p:nvPr>
            <p:ph type="subTitle" idx="13"/>
          </p:nvPr>
        </p:nvSpPr>
        <p:spPr/>
        <p:txBody>
          <a:bodyPr>
            <a:normAutofit/>
          </a:bodyPr>
          <a:lstStyle/>
          <a:p>
            <a:pPr algn="ctr"/>
            <a:r>
              <a:rPr dirty="0">
                <a:ln w="0"/>
                <a:gradFill>
                  <a:gsLst>
                    <a:gs pos="21000">
                      <a:srgbClr val="53575C"/>
                    </a:gs>
                    <a:gs pos="88000">
                      <a:srgbClr val="C5C7CA"/>
                    </a:gs>
                  </a:gsLst>
                  <a:lin ang="5400000"/>
                </a:gradFill>
              </a:rPr>
              <a:t>Library Management System Using Java Swing &amp; MySQL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370268" y="953831"/>
            <a:ext cx="8773732" cy="29345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Project Overview</a:t>
            </a:r>
          </a:p>
          <a:p>
            <a:pPr algn="ctr">
              <a:spcAft>
                <a:spcPts val="1200"/>
              </a:spcAft>
            </a:pPr>
            <a:r>
              <a:rPr sz="1300" b="0" i="0">
                <a:solidFill>
                  <a:srgbClr val="616161"/>
                </a:solidFill>
                <a:latin typeface="Proxima Nova"/>
              </a:rPr>
              <a:t>This project implements a complete digital library management system to handle library operations such as cataloging, issuing, and tracking books.</a:t>
            </a:r>
          </a:p>
        </p:txBody>
      </p:sp>
      <p:sp>
        <p:nvSpPr>
          <p:cNvPr id="14" name="Rectangle 13"/>
          <p:cNvSpPr/>
          <p:nvPr/>
        </p:nvSpPr>
        <p:spPr>
          <a:xfrm>
            <a:off x="3225700" y="1508670"/>
            <a:ext cx="2692449"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Platform &amp; Tools</a:t>
            </a:r>
          </a:p>
          <a:p>
            <a:pPr algn="ctr">
              <a:spcAft>
                <a:spcPts val="1200"/>
              </a:spcAft>
            </a:pPr>
            <a:r>
              <a:rPr sz="1300" b="0" i="0">
                <a:solidFill>
                  <a:srgbClr val="616161"/>
                </a:solidFill>
                <a:latin typeface="Proxima Nova"/>
              </a:rPr>
              <a:t>Developed using Java Swing for the GUI, MySQL for backend database, and IntelliJ IDEA as the development environment.</a:t>
            </a:r>
          </a:p>
        </p:txBody>
      </p:sp>
      <p:sp>
        <p:nvSpPr>
          <p:cNvPr id="19" name="Rectangle 18"/>
          <p:cNvSpPr/>
          <p:nvPr/>
        </p:nvSpPr>
        <p:spPr>
          <a:xfrm>
            <a:off x="5877834" y="1508670"/>
            <a:ext cx="2692300" cy="1691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1000274"/>
          </a:xfrm>
          <a:prstGeom prst="rect">
            <a:avLst/>
          </a:prstGeom>
          <a:solidFill>
            <a:srgbClr val="FFFFFF"/>
          </a:solidFill>
          <a:ln>
            <a:solidFill>
              <a:schemeClr val="bg1"/>
            </a:solidFill>
          </a:ln>
        </p:spPr>
        <p:style>
          <a:lnRef idx="2">
            <a:schemeClr val="dk1"/>
          </a:lnRef>
          <a:fillRef idx="1">
            <a:schemeClr val="lt1"/>
          </a:fillRef>
          <a:effectRef idx="0">
            <a:schemeClr val="dk1"/>
          </a:effectRef>
          <a:fontRef idx="minor">
            <a:schemeClr val="dk1"/>
          </a:fontRef>
        </p:style>
        <p:txBody>
          <a:bodyPr wrap="square" lIns="0" tIns="0" rIns="0" bIns="0" anchor="t">
            <a:spAutoFit/>
          </a:bodyPr>
          <a:lstStyle/>
          <a:p>
            <a:pPr algn="ctr"/>
            <a:r>
              <a:rPr sz="1300" b="1" i="0" dirty="0">
                <a:solidFill>
                  <a:srgbClr val="616161"/>
                </a:solidFill>
                <a:latin typeface="Proxima Nova"/>
              </a:rPr>
              <a:t>Target Users</a:t>
            </a:r>
          </a:p>
          <a:p>
            <a:pPr algn="ctr">
              <a:spcAft>
                <a:spcPts val="1200"/>
              </a:spcAft>
            </a:pPr>
            <a:r>
              <a:rPr sz="1300" b="0" i="0" dirty="0">
                <a:solidFill>
                  <a:schemeClr val="tx1"/>
                </a:solidFill>
                <a:latin typeface="Proxima Nova"/>
              </a:rPr>
              <a:t>Designed for librarians, administrative staff, and students or members to interact with and manage resources efficiently.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Why </a:t>
            </a:r>
            <a:r>
              <a:rPr dirty="0" err="1"/>
              <a:t>IntelliJ</a:t>
            </a:r>
            <a:r>
              <a:rPr dirty="0"/>
              <a:t> IDEA?</a:t>
            </a:r>
          </a:p>
        </p:txBody>
      </p:sp>
      <p:sp>
        <p:nvSpPr>
          <p:cNvPr id="4" name="Subtitle 3"/>
          <p:cNvSpPr>
            <a:spLocks noGrp="1"/>
          </p:cNvSpPr>
          <p:nvPr>
            <p:ph type="subTitle" idx="13"/>
          </p:nvPr>
        </p:nvSpPr>
        <p:spPr/>
        <p:txBody>
          <a:bodyPr>
            <a:normAutofit/>
          </a:bodyPr>
          <a:lstStyle/>
          <a:p>
            <a:r>
              <a:t>Optimizing Development with Powerful IDE Features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Smart Code Assistance:</a:t>
            </a:r>
            <a:r>
              <a:rPr sz="1300" b="0" i="0">
                <a:solidFill>
                  <a:srgbClr val="616161"/>
                </a:solidFill>
                <a:latin typeface="Proxima Nova"/>
              </a:rPr>
              <a:t> Advanced features like code completion, refactoring, and inspections</a:t>
            </a:r>
          </a:p>
          <a:p>
            <a:pPr marL="228600" lvl="1" indent="-91440" algn="l">
              <a:spcBef>
                <a:spcPts val="1200"/>
              </a:spcBef>
              <a:spcAft>
                <a:spcPts val="0"/>
              </a:spcAft>
              <a:buSzPct val="100000"/>
              <a:buFont typeface="Arial"/>
              <a:buChar char="•"/>
            </a:pPr>
            <a:r>
              <a:rPr sz="1300" b="1" i="0">
                <a:solidFill>
                  <a:srgbClr val="616161"/>
                </a:solidFill>
                <a:latin typeface="Proxima Nova"/>
              </a:rPr>
              <a:t>Integrated Tools:</a:t>
            </a:r>
            <a:r>
              <a:rPr sz="1300" b="0" i="0">
                <a:solidFill>
                  <a:srgbClr val="616161"/>
                </a:solidFill>
                <a:latin typeface="Proxima Nova"/>
              </a:rPr>
              <a:t> Built-in support for version control, database tools, and testing</a:t>
            </a:r>
          </a:p>
          <a:p>
            <a:pPr marL="228600" lvl="1" indent="-91440" algn="l">
              <a:spcBef>
                <a:spcPts val="1200"/>
              </a:spcBef>
              <a:spcAft>
                <a:spcPts val="0"/>
              </a:spcAft>
              <a:buSzPct val="100000"/>
              <a:buFont typeface="Arial"/>
              <a:buChar char="•"/>
            </a:pPr>
            <a:r>
              <a:rPr sz="1300" b="1" i="0">
                <a:solidFill>
                  <a:srgbClr val="616161"/>
                </a:solidFill>
                <a:latin typeface="Proxima Nova"/>
              </a:rPr>
              <a:t>Efficient UI Design:</a:t>
            </a:r>
            <a:r>
              <a:rPr sz="1300" b="0" i="0">
                <a:solidFill>
                  <a:srgbClr val="616161"/>
                </a:solidFill>
                <a:latin typeface="Proxima Nova"/>
              </a:rPr>
              <a:t> Supports GUI builders and seamless integration with Swing components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apoorv mittal on Unsplash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System Architecture Diagram</a:t>
            </a:r>
          </a:p>
        </p:txBody>
      </p:sp>
      <p:sp>
        <p:nvSpPr>
          <p:cNvPr id="4" name="Subtitle 3"/>
          <p:cNvSpPr>
            <a:spLocks noGrp="1"/>
          </p:cNvSpPr>
          <p:nvPr>
            <p:ph type="subTitle" idx="13"/>
          </p:nvPr>
        </p:nvSpPr>
        <p:spPr/>
        <p:txBody>
          <a:bodyPr>
            <a:normAutofit/>
          </a:bodyPr>
          <a:lstStyle/>
          <a:p>
            <a:r>
              <a:t>Component-Level Structure of the Application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Three-Tier Architecture:</a:t>
            </a:r>
            <a:r>
              <a:rPr sz="1300" b="0" i="0">
                <a:solidFill>
                  <a:srgbClr val="616161"/>
                </a:solidFill>
                <a:latin typeface="Proxima Nova"/>
              </a:rPr>
              <a:t> Composed of Presentation (GUI), Logic (Java), and Data (MySQL) layers</a:t>
            </a:r>
          </a:p>
          <a:p>
            <a:pPr marL="228600" lvl="1" indent="-91440" algn="l">
              <a:spcBef>
                <a:spcPts val="1200"/>
              </a:spcBef>
              <a:spcAft>
                <a:spcPts val="0"/>
              </a:spcAft>
              <a:buSzPct val="100000"/>
              <a:buFont typeface="Arial"/>
              <a:buChar char="•"/>
            </a:pPr>
            <a:r>
              <a:rPr sz="1300" b="1" i="0">
                <a:solidFill>
                  <a:srgbClr val="616161"/>
                </a:solidFill>
                <a:latin typeface="Proxima Nova"/>
              </a:rPr>
              <a:t>Modular Design:</a:t>
            </a:r>
            <a:r>
              <a:rPr sz="1300" b="0" i="0">
                <a:solidFill>
                  <a:srgbClr val="616161"/>
                </a:solidFill>
                <a:latin typeface="Proxima Nova"/>
              </a:rPr>
              <a:t> Each module handles distinct responsibilities to promote scalability</a:t>
            </a:r>
          </a:p>
          <a:p>
            <a:pPr marL="228600" lvl="1" indent="-91440" algn="l">
              <a:spcBef>
                <a:spcPts val="1200"/>
              </a:spcBef>
              <a:spcAft>
                <a:spcPts val="0"/>
              </a:spcAft>
              <a:buSzPct val="100000"/>
              <a:buFont typeface="Arial"/>
              <a:buChar char="•"/>
            </a:pPr>
            <a:r>
              <a:rPr sz="1300" b="1" i="0">
                <a:solidFill>
                  <a:srgbClr val="616161"/>
                </a:solidFill>
                <a:latin typeface="Proxima Nova"/>
              </a:rPr>
              <a:t>Client-Server Communication:</a:t>
            </a:r>
            <a:r>
              <a:rPr sz="1300" b="0" i="0">
                <a:solidFill>
                  <a:srgbClr val="616161"/>
                </a:solidFill>
                <a:latin typeface="Proxima Nova"/>
              </a:rPr>
              <a:t> Java application interacts with MySQL over JDBC</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Hanna Morris on Unsplash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Entity-Relationship (ER) Diagram</a:t>
            </a:r>
          </a:p>
        </p:txBody>
      </p:sp>
      <p:sp>
        <p:nvSpPr>
          <p:cNvPr id="4" name="Subtitle 3"/>
          <p:cNvSpPr>
            <a:spLocks noGrp="1"/>
          </p:cNvSpPr>
          <p:nvPr>
            <p:ph type="subTitle" idx="13"/>
          </p:nvPr>
        </p:nvSpPr>
        <p:spPr/>
        <p:txBody>
          <a:bodyPr>
            <a:normAutofit/>
          </a:bodyPr>
          <a:lstStyle/>
          <a:p>
            <a:r>
              <a:t>Logical Data Model of the Library System</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Key Entities:</a:t>
            </a:r>
            <a:r>
              <a:rPr sz="1300" b="0" i="0">
                <a:solidFill>
                  <a:srgbClr val="616161"/>
                </a:solidFill>
                <a:latin typeface="Proxima Nova"/>
              </a:rPr>
              <a:t> Includes Books, Users, Loans, and Admins as primary tables</a:t>
            </a:r>
          </a:p>
          <a:p>
            <a:pPr marL="228600" lvl="1" indent="-91440" algn="l">
              <a:spcBef>
                <a:spcPts val="1200"/>
              </a:spcBef>
              <a:spcAft>
                <a:spcPts val="0"/>
              </a:spcAft>
              <a:buSzPct val="100000"/>
              <a:buFont typeface="Arial"/>
              <a:buChar char="•"/>
            </a:pPr>
            <a:r>
              <a:rPr sz="1300" b="1" i="0">
                <a:solidFill>
                  <a:srgbClr val="616161"/>
                </a:solidFill>
                <a:latin typeface="Proxima Nova"/>
              </a:rPr>
              <a:t>Defined Relationships:</a:t>
            </a:r>
            <a:r>
              <a:rPr sz="1300" b="0" i="0">
                <a:solidFill>
                  <a:srgbClr val="616161"/>
                </a:solidFill>
                <a:latin typeface="Proxima Nova"/>
              </a:rPr>
              <a:t> One-to-many relationships between users and loans, books and loans</a:t>
            </a:r>
          </a:p>
          <a:p>
            <a:pPr marL="228600" lvl="1" indent="-91440" algn="l">
              <a:spcBef>
                <a:spcPts val="1200"/>
              </a:spcBef>
              <a:spcAft>
                <a:spcPts val="0"/>
              </a:spcAft>
              <a:buSzPct val="100000"/>
              <a:buFont typeface="Arial"/>
              <a:buChar char="•"/>
            </a:pPr>
            <a:r>
              <a:rPr sz="1300" b="1" i="0">
                <a:solidFill>
                  <a:srgbClr val="616161"/>
                </a:solidFill>
                <a:latin typeface="Proxima Nova"/>
              </a:rPr>
              <a:t>Normalization:</a:t>
            </a:r>
            <a:r>
              <a:rPr sz="1300" b="0" i="0">
                <a:solidFill>
                  <a:srgbClr val="616161"/>
                </a:solidFill>
                <a:latin typeface="Proxima Nova"/>
              </a:rPr>
              <a:t> Data is normalized to reduce redundancy and improve integrity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624219"/>
            <a:ext cx="4190999" cy="2131102"/>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Hanna Morris on Unsplash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UML Class Diagram</a:t>
            </a:r>
          </a:p>
        </p:txBody>
      </p:sp>
      <p:sp>
        <p:nvSpPr>
          <p:cNvPr id="4" name="Subtitle 3"/>
          <p:cNvSpPr>
            <a:spLocks noGrp="1"/>
          </p:cNvSpPr>
          <p:nvPr>
            <p:ph type="subTitle" idx="13"/>
          </p:nvPr>
        </p:nvSpPr>
        <p:spPr/>
        <p:txBody>
          <a:bodyPr>
            <a:normAutofit/>
          </a:bodyPr>
          <a:lstStyle/>
          <a:p>
            <a:r>
              <a:t>Object-Oriented Blueprint of the Library System</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Core Classes Defined</a:t>
            </a:r>
          </a:p>
          <a:p>
            <a:pPr algn="ctr">
              <a:spcAft>
                <a:spcPts val="1200"/>
              </a:spcAft>
            </a:pPr>
            <a:r>
              <a:rPr sz="1300" b="0" i="0">
                <a:solidFill>
                  <a:srgbClr val="616161"/>
                </a:solidFill>
                <a:latin typeface="Proxima Nova"/>
              </a:rPr>
              <a:t>Includes Book, User, Admin, Loan, and Catalog classes</a:t>
            </a:r>
          </a:p>
        </p:txBody>
      </p:sp>
      <p:sp>
        <p:nvSpPr>
          <p:cNvPr id="14" name="Rectangle 13"/>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Encapsulation &amp; Inheritance</a:t>
            </a:r>
          </a:p>
          <a:p>
            <a:pPr algn="ctr">
              <a:spcAft>
                <a:spcPts val="1200"/>
              </a:spcAft>
            </a:pPr>
            <a:r>
              <a:rPr sz="1300" b="0" i="0">
                <a:solidFill>
                  <a:srgbClr val="616161"/>
                </a:solidFill>
                <a:latin typeface="Proxima Nova"/>
              </a:rPr>
              <a:t>Implements object-oriented principles for reusability and clarity</a:t>
            </a:r>
          </a:p>
        </p:txBody>
      </p:sp>
      <p:sp>
        <p:nvSpPr>
          <p:cNvPr id="19" name="Rectangle 18"/>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Class Relationships</a:t>
            </a:r>
          </a:p>
          <a:p>
            <a:pPr algn="ctr">
              <a:spcAft>
                <a:spcPts val="1200"/>
              </a:spcAft>
            </a:pPr>
            <a:r>
              <a:rPr sz="1300" b="0" i="0">
                <a:solidFill>
                  <a:srgbClr val="616161"/>
                </a:solidFill>
                <a:latin typeface="Proxima Nova"/>
              </a:rPr>
              <a:t>Associations show object interaction and responsibilities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Data Flow Diagram (DFD)</a:t>
            </a:r>
          </a:p>
        </p:txBody>
      </p:sp>
      <p:sp>
        <p:nvSpPr>
          <p:cNvPr id="4" name="Subtitle 3"/>
          <p:cNvSpPr>
            <a:spLocks noGrp="1"/>
          </p:cNvSpPr>
          <p:nvPr>
            <p:ph type="subTitle" idx="13"/>
          </p:nvPr>
        </p:nvSpPr>
        <p:spPr/>
        <p:txBody>
          <a:bodyPr>
            <a:normAutofit/>
          </a:bodyPr>
          <a:lstStyle/>
          <a:p>
            <a:r>
              <a:t>System Interaction and Data Processing Flow</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Process Identification:</a:t>
            </a:r>
            <a:r>
              <a:rPr sz="1300" b="0" i="0">
                <a:solidFill>
                  <a:srgbClr val="616161"/>
                </a:solidFill>
                <a:latin typeface="Proxima Nova"/>
              </a:rPr>
              <a:t> Visualizes how data flows through key processes: issue, return, inventory update</a:t>
            </a:r>
          </a:p>
          <a:p>
            <a:pPr marL="228600" lvl="1" indent="-91440" algn="l">
              <a:spcBef>
                <a:spcPts val="1200"/>
              </a:spcBef>
              <a:spcAft>
                <a:spcPts val="0"/>
              </a:spcAft>
              <a:buSzPct val="100000"/>
              <a:buFont typeface="Arial"/>
              <a:buChar char="•"/>
            </a:pPr>
            <a:r>
              <a:rPr sz="1300" b="1" i="0">
                <a:solidFill>
                  <a:srgbClr val="616161"/>
                </a:solidFill>
                <a:latin typeface="Proxima Nova"/>
              </a:rPr>
              <a:t>External Entities:</a:t>
            </a:r>
            <a:r>
              <a:rPr sz="1300" b="0" i="0">
                <a:solidFill>
                  <a:srgbClr val="616161"/>
                </a:solidFill>
                <a:latin typeface="Proxima Nova"/>
              </a:rPr>
              <a:t> Users and Admins interact through GUI, initiating data exchanges</a:t>
            </a:r>
          </a:p>
          <a:p>
            <a:pPr marL="228600" lvl="1" indent="-91440" algn="l">
              <a:spcBef>
                <a:spcPts val="1200"/>
              </a:spcBef>
              <a:spcAft>
                <a:spcPts val="0"/>
              </a:spcAft>
              <a:buSzPct val="100000"/>
              <a:buFont typeface="Arial"/>
              <a:buChar char="•"/>
            </a:pPr>
            <a:r>
              <a:rPr sz="1300" b="1" i="0">
                <a:solidFill>
                  <a:srgbClr val="616161"/>
                </a:solidFill>
                <a:latin typeface="Proxima Nova"/>
              </a:rPr>
              <a:t>Data Stores:</a:t>
            </a:r>
            <a:r>
              <a:rPr sz="1300" b="0" i="0">
                <a:solidFill>
                  <a:srgbClr val="616161"/>
                </a:solidFill>
                <a:latin typeface="Proxima Nova"/>
              </a:rPr>
              <a:t> Books, Users, and Transactions tables serve as persistent data repositories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795" y="1508670"/>
            <a:ext cx="296220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Hanna Morris on Unsplash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User Authentication &amp; Roles</a:t>
            </a:r>
          </a:p>
        </p:txBody>
      </p:sp>
      <p:sp>
        <p:nvSpPr>
          <p:cNvPr id="4" name="Subtitle 3"/>
          <p:cNvSpPr>
            <a:spLocks noGrp="1"/>
          </p:cNvSpPr>
          <p:nvPr>
            <p:ph type="subTitle" idx="13"/>
          </p:nvPr>
        </p:nvSpPr>
        <p:spPr/>
        <p:txBody>
          <a:bodyPr>
            <a:normAutofit/>
          </a:bodyPr>
          <a:lstStyle/>
          <a:p>
            <a:r>
              <a:t>Secure Access and Role-Specific Functionality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Login System</a:t>
            </a:r>
          </a:p>
          <a:p>
            <a:pPr algn="ctr">
              <a:spcAft>
                <a:spcPts val="1200"/>
              </a:spcAft>
            </a:pPr>
            <a:r>
              <a:rPr sz="1300" b="0" i="0">
                <a:solidFill>
                  <a:srgbClr val="616161"/>
                </a:solidFill>
                <a:latin typeface="Proxima Nova"/>
              </a:rPr>
              <a:t>Validates user identity using credentials to prevent unauthorized access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Role-Based Access Control (RBAC)</a:t>
            </a:r>
          </a:p>
          <a:p>
            <a:pPr algn="ctr">
              <a:spcAft>
                <a:spcPts val="1200"/>
              </a:spcAft>
            </a:pPr>
            <a:r>
              <a:rPr sz="1300" b="0" i="0">
                <a:solidFill>
                  <a:srgbClr val="616161"/>
                </a:solidFill>
                <a:latin typeface="Proxima Nova"/>
              </a:rPr>
              <a:t>Differentiates permissions for Admins, Librarians, and Members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Session Management</a:t>
            </a:r>
          </a:p>
          <a:p>
            <a:pPr algn="ctr">
              <a:spcAft>
                <a:spcPts val="1200"/>
              </a:spcAft>
            </a:pPr>
            <a:r>
              <a:rPr sz="1300" b="0" i="0">
                <a:solidFill>
                  <a:srgbClr val="616161"/>
                </a:solidFill>
                <a:latin typeface="Proxima Nova"/>
              </a:rPr>
              <a:t>Ensures secure and persistent access during interactions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 &amp; Key Takeaways</a:t>
            </a:r>
          </a:p>
        </p:txBody>
      </p:sp>
      <p:sp>
        <p:nvSpPr>
          <p:cNvPr id="4" name="Subtitle 3"/>
          <p:cNvSpPr>
            <a:spLocks noGrp="1"/>
          </p:cNvSpPr>
          <p:nvPr>
            <p:ph type="subTitle" idx="13"/>
          </p:nvPr>
        </p:nvSpPr>
        <p:spPr/>
        <p:txBody>
          <a:bodyPr>
            <a:normAutofit/>
          </a:bodyPr>
          <a:lstStyle/>
          <a:p>
            <a:r>
              <a:t>Summarizing Project Outcomes and Learnings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Efficient System Design:</a:t>
            </a:r>
            <a:r>
              <a:rPr sz="1300" b="0" i="0">
                <a:solidFill>
                  <a:srgbClr val="616161"/>
                </a:solidFill>
                <a:latin typeface="Proxima Nova"/>
              </a:rPr>
              <a:t> Java Swing + MySQL enables seamless and responsive user interaction</a:t>
            </a:r>
          </a:p>
          <a:p>
            <a:pPr marL="228600" lvl="1" indent="-91440" algn="l">
              <a:spcBef>
                <a:spcPts val="1200"/>
              </a:spcBef>
              <a:spcAft>
                <a:spcPts val="0"/>
              </a:spcAft>
              <a:buSzPct val="100000"/>
              <a:buFont typeface="Arial"/>
              <a:buChar char="•"/>
            </a:pPr>
            <a:r>
              <a:rPr sz="1300" b="1" i="0">
                <a:solidFill>
                  <a:srgbClr val="616161"/>
                </a:solidFill>
                <a:latin typeface="Proxima Nova"/>
              </a:rPr>
              <a:t>Security and Usability:</a:t>
            </a:r>
            <a:r>
              <a:rPr sz="1300" b="0" i="0">
                <a:solidFill>
                  <a:srgbClr val="616161"/>
                </a:solidFill>
                <a:latin typeface="Proxima Nova"/>
              </a:rPr>
              <a:t> RBAC and session management ensure secure, role-specific operations</a:t>
            </a:r>
          </a:p>
          <a:p>
            <a:pPr marL="228600" lvl="1" indent="-91440" algn="l">
              <a:spcBef>
                <a:spcPts val="1200"/>
              </a:spcBef>
              <a:spcAft>
                <a:spcPts val="0"/>
              </a:spcAft>
              <a:buSzPct val="100000"/>
              <a:buFont typeface="Arial"/>
              <a:buChar char="•"/>
            </a:pPr>
            <a:r>
              <a:rPr sz="1300" b="1" i="0">
                <a:solidFill>
                  <a:srgbClr val="616161"/>
                </a:solidFill>
                <a:latin typeface="Proxima Nova"/>
              </a:rPr>
              <a:t>Scalability:</a:t>
            </a:r>
            <a:r>
              <a:rPr sz="1300" b="0" i="0">
                <a:solidFill>
                  <a:srgbClr val="616161"/>
                </a:solidFill>
                <a:latin typeface="Proxima Nova"/>
              </a:rPr>
              <a:t> Architecture supports easy expansion and customization for broader use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778" y="1508670"/>
            <a:ext cx="3544242"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Slidebean on Unsplash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Thank You</a:t>
            </a:r>
          </a:p>
        </p:txBody>
      </p:sp>
      <p:sp>
        <p:nvSpPr>
          <p:cNvPr id="4" name="Subtitle 3"/>
          <p:cNvSpPr>
            <a:spLocks noGrp="1"/>
          </p:cNvSpPr>
          <p:nvPr>
            <p:ph type="subTitle" idx="13"/>
          </p:nvPr>
        </p:nvSpPr>
        <p:spPr/>
        <p:txBody>
          <a:bodyPr>
            <a:normAutofit/>
          </a:bodyPr>
          <a:lstStyle/>
          <a:p>
            <a:r>
              <a:t>Questions &amp; Discussion Welcome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i9qvic45.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Presentation Complete</a:t>
            </a:r>
          </a:p>
          <a:p>
            <a:pPr algn="ctr">
              <a:spcAft>
                <a:spcPts val="1200"/>
              </a:spcAft>
            </a:pPr>
            <a:r>
              <a:rPr sz="1300" b="0" i="0">
                <a:solidFill>
                  <a:srgbClr val="616161"/>
                </a:solidFill>
                <a:latin typeface="Proxima Nova"/>
              </a:rPr>
              <a:t>We’ve explored the design, features, and implementation of a complete LMS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cqusii3x.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Interactive Q&amp;A</a:t>
            </a:r>
          </a:p>
          <a:p>
            <a:pPr algn="ctr">
              <a:spcAft>
                <a:spcPts val="1200"/>
              </a:spcAft>
            </a:pPr>
            <a:r>
              <a:rPr sz="1300" b="0" i="0">
                <a:solidFill>
                  <a:srgbClr val="616161"/>
                </a:solidFill>
                <a:latin typeface="Proxima Nova"/>
              </a:rPr>
              <a:t>Please share your questions, suggestions, or feedback</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st7df30t.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600164"/>
          </a:xfrm>
          <a:prstGeom prst="rect">
            <a:avLst/>
          </a:prstGeom>
          <a:solidFill>
            <a:schemeClr val="bg2"/>
          </a:solidFill>
          <a:ln>
            <a:solidFill>
              <a:schemeClr val="bg2"/>
            </a:solidFill>
          </a:ln>
        </p:spPr>
        <p:txBody>
          <a:bodyPr wrap="square" lIns="0" tIns="0" rIns="0" bIns="0" anchor="t">
            <a:spAutoFit/>
          </a:bodyPr>
          <a:lstStyle/>
          <a:p>
            <a:pPr algn="ctr"/>
            <a:r>
              <a:rPr sz="1300" b="1" i="0" dirty="0">
                <a:solidFill>
                  <a:srgbClr val="616161"/>
                </a:solidFill>
                <a:latin typeface="Proxima Nova"/>
              </a:rPr>
              <a:t>Gratitude</a:t>
            </a:r>
          </a:p>
          <a:p>
            <a:pPr algn="ctr">
              <a:spcAft>
                <a:spcPts val="1200"/>
              </a:spcAft>
            </a:pPr>
            <a:r>
              <a:rPr sz="1300" b="0" i="0" dirty="0">
                <a:solidFill>
                  <a:schemeClr val="tx1"/>
                </a:solidFill>
                <a:latin typeface="Proxima Nova"/>
              </a:rPr>
              <a:t>Thank you for your attention and engagement</a:t>
            </a:r>
            <a:r>
              <a:rPr sz="1300" b="0" i="0" dirty="0">
                <a:solidFill>
                  <a:srgbClr val="616161"/>
                </a:solidFill>
                <a:latin typeface="Proxima Nova"/>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Objectives of the System</a:t>
            </a:r>
          </a:p>
        </p:txBody>
      </p:sp>
      <p:sp>
        <p:nvSpPr>
          <p:cNvPr id="4" name="Subtitle 3"/>
          <p:cNvSpPr>
            <a:spLocks noGrp="1"/>
          </p:cNvSpPr>
          <p:nvPr>
            <p:ph type="subTitle" idx="13"/>
          </p:nvPr>
        </p:nvSpPr>
        <p:spPr/>
        <p:txBody>
          <a:bodyPr>
            <a:normAutofit/>
          </a:bodyPr>
          <a:lstStyle/>
          <a:p>
            <a:r>
              <a:t>Defining the Purpose and Scope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Automation of Library Operations:</a:t>
            </a:r>
            <a:r>
              <a:rPr sz="1300" b="0" i="0">
                <a:solidFill>
                  <a:srgbClr val="616161"/>
                </a:solidFill>
                <a:latin typeface="Proxima Nova"/>
              </a:rPr>
              <a:t> Replace manual processes with a digital system to improve efficiency, reduce errors, and streamline workflows.</a:t>
            </a:r>
          </a:p>
          <a:p>
            <a:pPr marL="228600" lvl="1" indent="-91440" algn="l">
              <a:spcBef>
                <a:spcPts val="1200"/>
              </a:spcBef>
              <a:spcAft>
                <a:spcPts val="0"/>
              </a:spcAft>
              <a:buSzPct val="100000"/>
              <a:buFont typeface="Arial"/>
              <a:buChar char="•"/>
            </a:pPr>
            <a:r>
              <a:rPr sz="1300" b="1" i="0">
                <a:solidFill>
                  <a:srgbClr val="616161"/>
                </a:solidFill>
                <a:latin typeface="Proxima Nova"/>
              </a:rPr>
              <a:t>Real-Time Data Access:</a:t>
            </a:r>
            <a:r>
              <a:rPr sz="1300" b="0" i="0">
                <a:solidFill>
                  <a:srgbClr val="616161"/>
                </a:solidFill>
                <a:latin typeface="Proxima Nova"/>
              </a:rPr>
              <a:t> Enable instant access to updated book and member information for better decision-making and resource management.</a:t>
            </a:r>
          </a:p>
          <a:p>
            <a:pPr marL="228600" lvl="1" indent="-91440" algn="l">
              <a:spcBef>
                <a:spcPts val="1200"/>
              </a:spcBef>
              <a:spcAft>
                <a:spcPts val="0"/>
              </a:spcAft>
              <a:buSzPct val="100000"/>
              <a:buFont typeface="Arial"/>
              <a:buChar char="•"/>
            </a:pPr>
            <a:r>
              <a:rPr sz="1300" b="1" i="0">
                <a:solidFill>
                  <a:srgbClr val="616161"/>
                </a:solidFill>
                <a:latin typeface="Proxima Nova"/>
              </a:rPr>
              <a:t>Enhanced User Experience:</a:t>
            </a:r>
            <a:r>
              <a:rPr sz="1300" b="0" i="0">
                <a:solidFill>
                  <a:srgbClr val="616161"/>
                </a:solidFill>
                <a:latin typeface="Proxima Nova"/>
              </a:rPr>
              <a:t> Provide a user-friendly interface for all user roles including admin, staff, and members.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Markus Winkler on Unsplash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Technologies Used</a:t>
            </a:r>
          </a:p>
        </p:txBody>
      </p:sp>
      <p:sp>
        <p:nvSpPr>
          <p:cNvPr id="4" name="Subtitle 3"/>
          <p:cNvSpPr>
            <a:spLocks noGrp="1"/>
          </p:cNvSpPr>
          <p:nvPr>
            <p:ph type="subTitle" idx="13"/>
          </p:nvPr>
        </p:nvSpPr>
        <p:spPr/>
        <p:txBody>
          <a:bodyPr>
            <a:normAutofit/>
          </a:bodyPr>
          <a:lstStyle/>
          <a:p>
            <a:r>
              <a:t>Frameworks and Tools for Development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5521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Java Swing:</a:t>
            </a:r>
            <a:r>
              <a:rPr sz="1300" b="0" i="0">
                <a:solidFill>
                  <a:srgbClr val="616161"/>
                </a:solidFill>
                <a:latin typeface="Proxima Nova"/>
              </a:rPr>
              <a:t> Used for building the graphical user interface (GUI), offering a rich set of components and event-driven programming model.</a:t>
            </a:r>
          </a:p>
          <a:p>
            <a:pPr marL="228600" lvl="1" indent="-91440" algn="l">
              <a:spcBef>
                <a:spcPts val="1200"/>
              </a:spcBef>
              <a:spcAft>
                <a:spcPts val="0"/>
              </a:spcAft>
              <a:buSzPct val="100000"/>
              <a:buFont typeface="Arial"/>
              <a:buChar char="•"/>
            </a:pPr>
            <a:r>
              <a:rPr sz="1300" b="1" i="0">
                <a:solidFill>
                  <a:srgbClr val="616161"/>
                </a:solidFill>
                <a:latin typeface="Proxima Nova"/>
              </a:rPr>
              <a:t>MySQL Database:</a:t>
            </a:r>
            <a:r>
              <a:rPr sz="1300" b="0" i="0">
                <a:solidFill>
                  <a:srgbClr val="616161"/>
                </a:solidFill>
                <a:latin typeface="Proxima Nova"/>
              </a:rPr>
              <a:t> Relational database used for storing book records, member details, transactions, and more.</a:t>
            </a:r>
          </a:p>
          <a:p>
            <a:pPr marL="228600" lvl="1" indent="-91440" algn="l">
              <a:spcBef>
                <a:spcPts val="1200"/>
              </a:spcBef>
              <a:spcAft>
                <a:spcPts val="0"/>
              </a:spcAft>
              <a:buSzPct val="100000"/>
              <a:buFont typeface="Arial"/>
              <a:buChar char="•"/>
            </a:pPr>
            <a:r>
              <a:rPr sz="1300" b="1" i="0">
                <a:solidFill>
                  <a:srgbClr val="616161"/>
                </a:solidFill>
                <a:latin typeface="Proxima Nova"/>
              </a:rPr>
              <a:t>IntelliJ IDEA:</a:t>
            </a:r>
            <a:r>
              <a:rPr sz="1300" b="0" i="0">
                <a:solidFill>
                  <a:srgbClr val="616161"/>
                </a:solidFill>
                <a:latin typeface="Proxima Nova"/>
              </a:rPr>
              <a:t> An integrated development environment (IDE) that supports Java development with advanced features and debugging tools.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Aleks Dorohovich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Technologies Used</a:t>
            </a:r>
          </a:p>
        </p:txBody>
      </p:sp>
      <p:sp>
        <p:nvSpPr>
          <p:cNvPr id="4" name="Subtitle 3"/>
          <p:cNvSpPr>
            <a:spLocks noGrp="1"/>
          </p:cNvSpPr>
          <p:nvPr>
            <p:ph type="subTitle" idx="13"/>
          </p:nvPr>
        </p:nvSpPr>
        <p:spPr/>
        <p:txBody>
          <a:bodyPr>
            <a:normAutofit/>
          </a:bodyPr>
          <a:lstStyle/>
          <a:p>
            <a:r>
              <a:t>Frameworks and Tools for Development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Java Swing</a:t>
            </a:r>
          </a:p>
          <a:p>
            <a:pPr algn="ctr">
              <a:spcAft>
                <a:spcPts val="1200"/>
              </a:spcAft>
            </a:pPr>
            <a:r>
              <a:rPr sz="1300" b="0" i="0">
                <a:solidFill>
                  <a:srgbClr val="616161"/>
                </a:solidFill>
                <a:latin typeface="Proxima Nova"/>
              </a:rPr>
              <a:t>Java's GUI toolkit for creating desktop applications; supports components like buttons, tables, and dialogs.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MySQL</a:t>
            </a:r>
          </a:p>
          <a:p>
            <a:pPr algn="ctr">
              <a:spcAft>
                <a:spcPts val="1200"/>
              </a:spcAft>
            </a:pPr>
            <a:r>
              <a:rPr sz="1300" b="0" i="0">
                <a:solidFill>
                  <a:srgbClr val="616161"/>
                </a:solidFill>
                <a:latin typeface="Proxima Nova"/>
              </a:rPr>
              <a:t>Robust relational database system used to store and manage the entire library dataset efficiently.</a:t>
            </a:r>
          </a:p>
        </p:txBody>
      </p:sp>
      <p:sp>
        <p:nvSpPr>
          <p:cNvPr id="19" name="Rectangle 18"/>
          <p:cNvSpPr/>
          <p:nvPr/>
        </p:nvSpPr>
        <p:spPr>
          <a:xfrm>
            <a:off x="6222950" y="1508670"/>
            <a:ext cx="2692300" cy="1485602"/>
          </a:xfrm>
          <a:prstGeom prst="rect">
            <a:avLst/>
          </a:prstGeom>
          <a:solidFill>
            <a:schemeClr val="accent1">
              <a:lumMod val="75000"/>
              <a:alpha val="0"/>
            </a:scheme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1000274"/>
          </a:xfrm>
          <a:prstGeom prst="rect">
            <a:avLst/>
          </a:prstGeom>
          <a:solidFill>
            <a:schemeClr val="bg1"/>
          </a:solidFill>
          <a:ln>
            <a:noFill/>
          </a:ln>
        </p:spPr>
        <p:txBody>
          <a:bodyPr wrap="square" lIns="0" tIns="0" rIns="0" bIns="0" anchor="t">
            <a:spAutoFit/>
          </a:bodyPr>
          <a:lstStyle/>
          <a:p>
            <a:pPr algn="ctr"/>
            <a:r>
              <a:rPr sz="1300" b="1" i="0" dirty="0" err="1">
                <a:solidFill>
                  <a:srgbClr val="616161"/>
                </a:solidFill>
                <a:latin typeface="Proxima Nova"/>
              </a:rPr>
              <a:t>IntelliJ</a:t>
            </a:r>
            <a:r>
              <a:rPr sz="1300" b="1" i="0" dirty="0">
                <a:solidFill>
                  <a:srgbClr val="616161"/>
                </a:solidFill>
                <a:latin typeface="Proxima Nova"/>
              </a:rPr>
              <a:t> IDEA</a:t>
            </a:r>
          </a:p>
          <a:p>
            <a:pPr algn="ctr">
              <a:spcAft>
                <a:spcPts val="1200"/>
              </a:spcAft>
            </a:pPr>
            <a:r>
              <a:rPr sz="1300" b="0" i="0" dirty="0">
                <a:solidFill>
                  <a:schemeClr val="tx1"/>
                </a:solidFill>
                <a:latin typeface="Proxima Nova"/>
              </a:rPr>
              <a:t>Advanced IDE used for Java development, providing intelligent code completion and powerful debugging.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Library Management System</a:t>
            </a:r>
          </a:p>
        </p:txBody>
      </p:sp>
      <p:sp>
        <p:nvSpPr>
          <p:cNvPr id="4" name="Subtitle 3"/>
          <p:cNvSpPr>
            <a:spLocks noGrp="1"/>
          </p:cNvSpPr>
          <p:nvPr>
            <p:ph type="subTitle" idx="13"/>
          </p:nvPr>
        </p:nvSpPr>
        <p:spPr/>
        <p:txBody>
          <a:bodyPr>
            <a:normAutofit/>
          </a:bodyPr>
          <a:lstStyle/>
          <a:p>
            <a:r>
              <a:t>Built using Java Swing, MySQL &amp; IntelliJ IDEA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Technology Stack:</a:t>
            </a:r>
            <a:r>
              <a:rPr sz="1300" b="0" i="0">
                <a:solidFill>
                  <a:srgbClr val="616161"/>
                </a:solidFill>
                <a:latin typeface="Proxima Nova"/>
              </a:rPr>
              <a:t> Java Swing for GUI, MySQL for backend, IntelliJ IDEA for development</a:t>
            </a:r>
          </a:p>
          <a:p>
            <a:pPr marL="228600" lvl="1" indent="-91440" algn="l">
              <a:spcBef>
                <a:spcPts val="1200"/>
              </a:spcBef>
              <a:spcAft>
                <a:spcPts val="0"/>
              </a:spcAft>
              <a:buSzPct val="100000"/>
              <a:buFont typeface="Arial"/>
              <a:buChar char="•"/>
            </a:pPr>
            <a:r>
              <a:rPr sz="1300" b="1" i="0">
                <a:solidFill>
                  <a:srgbClr val="616161"/>
                </a:solidFill>
                <a:latin typeface="Proxima Nova"/>
              </a:rPr>
              <a:t>End-to-End Solution:</a:t>
            </a:r>
            <a:r>
              <a:rPr sz="1300" b="0" i="0">
                <a:solidFill>
                  <a:srgbClr val="616161"/>
                </a:solidFill>
                <a:latin typeface="Proxima Nova"/>
              </a:rPr>
              <a:t> Manages book lending, inventory, users, and overdue tracking</a:t>
            </a:r>
          </a:p>
          <a:p>
            <a:pPr marL="228600" lvl="1" indent="-91440" algn="l">
              <a:spcBef>
                <a:spcPts val="1200"/>
              </a:spcBef>
              <a:spcAft>
                <a:spcPts val="0"/>
              </a:spcAft>
              <a:buSzPct val="100000"/>
              <a:buFont typeface="Arial"/>
              <a:buChar char="•"/>
            </a:pPr>
            <a:r>
              <a:rPr sz="1300" b="1" i="0">
                <a:solidFill>
                  <a:srgbClr val="616161"/>
                </a:solidFill>
                <a:latin typeface="Proxima Nova"/>
              </a:rPr>
              <a:t>Professional Implementation:</a:t>
            </a:r>
            <a:r>
              <a:rPr sz="1300" b="0" i="0">
                <a:solidFill>
                  <a:srgbClr val="616161"/>
                </a:solidFill>
                <a:latin typeface="Proxima Nova"/>
              </a:rPr>
              <a:t> Built with scalable architecture and intuitive interface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Oskar Yildiz on Unsplash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Overview of the Library Management System</a:t>
            </a:r>
          </a:p>
        </p:txBody>
      </p:sp>
      <p:sp>
        <p:nvSpPr>
          <p:cNvPr id="4" name="Subtitle 3"/>
          <p:cNvSpPr>
            <a:spLocks noGrp="1"/>
          </p:cNvSpPr>
          <p:nvPr>
            <p:ph type="subTitle" idx="13"/>
          </p:nvPr>
        </p:nvSpPr>
        <p:spPr/>
        <p:txBody>
          <a:bodyPr>
            <a:normAutofit/>
          </a:bodyPr>
          <a:lstStyle/>
          <a:p>
            <a:r>
              <a:t>Core Functions and System Goals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Automated Book Management</a:t>
            </a:r>
          </a:p>
          <a:p>
            <a:pPr algn="ctr">
              <a:spcAft>
                <a:spcPts val="1200"/>
              </a:spcAft>
            </a:pPr>
            <a:r>
              <a:rPr sz="1300" b="0" i="0">
                <a:solidFill>
                  <a:srgbClr val="616161"/>
                </a:solidFill>
                <a:latin typeface="Proxima Nova"/>
              </a:rPr>
              <a:t>Tracks acquisition, lending, return, and availability of books</a:t>
            </a:r>
          </a:p>
        </p:txBody>
      </p:sp>
      <p:sp>
        <p:nvSpPr>
          <p:cNvPr id="14" name="Rectangle 13"/>
          <p:cNvSpPr/>
          <p:nvPr/>
        </p:nvSpPr>
        <p:spPr>
          <a:xfrm>
            <a:off x="3225700" y="1508670"/>
            <a:ext cx="269244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User Role Segregation</a:t>
            </a:r>
          </a:p>
          <a:p>
            <a:pPr algn="ctr">
              <a:spcAft>
                <a:spcPts val="1200"/>
              </a:spcAft>
            </a:pPr>
            <a:r>
              <a:rPr sz="1300" b="0" i="0">
                <a:solidFill>
                  <a:srgbClr val="616161"/>
                </a:solidFill>
                <a:latin typeface="Proxima Nova"/>
              </a:rPr>
              <a:t>Distinct functionalities for admins, librarians, and members</a:t>
            </a:r>
          </a:p>
        </p:txBody>
      </p:sp>
      <p:sp>
        <p:nvSpPr>
          <p:cNvPr id="19" name="Rectangle 18"/>
          <p:cNvSpPr/>
          <p:nvPr/>
        </p:nvSpPr>
        <p:spPr>
          <a:xfrm>
            <a:off x="6222950" y="1508670"/>
            <a:ext cx="2692300"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Fine and Notification System</a:t>
            </a:r>
          </a:p>
          <a:p>
            <a:pPr algn="ctr">
              <a:spcAft>
                <a:spcPts val="1200"/>
              </a:spcAft>
            </a:pPr>
            <a:r>
              <a:rPr sz="1300" b="0" i="0">
                <a:solidFill>
                  <a:srgbClr val="616161"/>
                </a:solidFill>
                <a:latin typeface="Proxima Nova"/>
              </a:rPr>
              <a:t>Notifies users of due dates and calculates overdue fines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Purpose and Scope of the Project</a:t>
            </a:r>
          </a:p>
        </p:txBody>
      </p:sp>
      <p:sp>
        <p:nvSpPr>
          <p:cNvPr id="4" name="Subtitle 3"/>
          <p:cNvSpPr>
            <a:spLocks noGrp="1"/>
          </p:cNvSpPr>
          <p:nvPr>
            <p:ph type="subTitle" idx="13"/>
          </p:nvPr>
        </p:nvSpPr>
        <p:spPr/>
        <p:txBody>
          <a:bodyPr>
            <a:normAutofit/>
          </a:bodyPr>
          <a:lstStyle/>
          <a:p>
            <a:r>
              <a:t>Why and How the Library Management System Was Built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Problem Identification:</a:t>
            </a:r>
            <a:r>
              <a:rPr sz="1300" b="0" i="0">
                <a:solidFill>
                  <a:srgbClr val="616161"/>
                </a:solidFill>
                <a:latin typeface="Proxima Nova"/>
              </a:rPr>
              <a:t> Manual systems cause inefficiency and errors in library operations</a:t>
            </a:r>
          </a:p>
          <a:p>
            <a:pPr marL="228600" lvl="1" indent="-91440" algn="l">
              <a:spcBef>
                <a:spcPts val="1200"/>
              </a:spcBef>
              <a:spcAft>
                <a:spcPts val="0"/>
              </a:spcAft>
              <a:buSzPct val="100000"/>
              <a:buFont typeface="Arial"/>
              <a:buChar char="•"/>
            </a:pPr>
            <a:r>
              <a:rPr sz="1300" b="1" i="0">
                <a:solidFill>
                  <a:srgbClr val="616161"/>
                </a:solidFill>
                <a:latin typeface="Proxima Nova"/>
              </a:rPr>
              <a:t>Project Goals:</a:t>
            </a:r>
            <a:r>
              <a:rPr sz="1300" b="0" i="0">
                <a:solidFill>
                  <a:srgbClr val="616161"/>
                </a:solidFill>
                <a:latin typeface="Proxima Nova"/>
              </a:rPr>
              <a:t> Automate cataloging, lending, and user interactions with the library</a:t>
            </a:r>
          </a:p>
          <a:p>
            <a:pPr marL="228600" lvl="1" indent="-91440" algn="l">
              <a:spcBef>
                <a:spcPts val="1200"/>
              </a:spcBef>
              <a:spcAft>
                <a:spcPts val="0"/>
              </a:spcAft>
              <a:buSzPct val="100000"/>
              <a:buFont typeface="Arial"/>
              <a:buChar char="•"/>
            </a:pPr>
            <a:r>
              <a:rPr sz="1300" b="1" i="0">
                <a:solidFill>
                  <a:srgbClr val="616161"/>
                </a:solidFill>
                <a:latin typeface="Proxima Nova"/>
              </a:rPr>
              <a:t>Target Users:</a:t>
            </a:r>
            <a:r>
              <a:rPr sz="1300" b="0" i="0">
                <a:solidFill>
                  <a:srgbClr val="616161"/>
                </a:solidFill>
                <a:latin typeface="Proxima Nova"/>
              </a:rPr>
              <a:t> Designed for educational institutions, public libraries, and private organizations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UX Indonesia on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dirty="0"/>
              <a:t>Introduction to Java Swing</a:t>
            </a:r>
          </a:p>
        </p:txBody>
      </p:sp>
      <p:sp>
        <p:nvSpPr>
          <p:cNvPr id="4" name="Subtitle 3"/>
          <p:cNvSpPr>
            <a:spLocks noGrp="1"/>
          </p:cNvSpPr>
          <p:nvPr>
            <p:ph type="subTitle" idx="13"/>
          </p:nvPr>
        </p:nvSpPr>
        <p:spPr/>
        <p:txBody>
          <a:bodyPr>
            <a:normAutofit/>
          </a:bodyPr>
          <a:lstStyle/>
          <a:p>
            <a:r>
              <a:t>Building Rich GUI Applications in Java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Lightweight GUI Toolkit:</a:t>
            </a:r>
            <a:r>
              <a:rPr sz="1300" b="0" i="0">
                <a:solidFill>
                  <a:srgbClr val="616161"/>
                </a:solidFill>
                <a:latin typeface="Proxima Nova"/>
              </a:rPr>
              <a:t> Swing is a part of Java Foundation Classes for creating window-based applications</a:t>
            </a:r>
          </a:p>
          <a:p>
            <a:pPr marL="228600" lvl="1" indent="-91440" algn="l">
              <a:spcBef>
                <a:spcPts val="1200"/>
              </a:spcBef>
              <a:spcAft>
                <a:spcPts val="0"/>
              </a:spcAft>
              <a:buSzPct val="100000"/>
              <a:buFont typeface="Arial"/>
              <a:buChar char="•"/>
            </a:pPr>
            <a:r>
              <a:rPr sz="1300" b="1" i="0">
                <a:solidFill>
                  <a:srgbClr val="616161"/>
                </a:solidFill>
                <a:latin typeface="Proxima Nova"/>
              </a:rPr>
              <a:t>Highly Customizable:</a:t>
            </a:r>
            <a:r>
              <a:rPr sz="1300" b="0" i="0">
                <a:solidFill>
                  <a:srgbClr val="616161"/>
                </a:solidFill>
                <a:latin typeface="Proxima Nova"/>
              </a:rPr>
              <a:t> Allows full control over UI components and layout management</a:t>
            </a:r>
          </a:p>
          <a:p>
            <a:pPr marL="228600" lvl="1" indent="-91440" algn="l">
              <a:spcBef>
                <a:spcPts val="1200"/>
              </a:spcBef>
              <a:spcAft>
                <a:spcPts val="0"/>
              </a:spcAft>
              <a:buSzPct val="100000"/>
              <a:buFont typeface="Arial"/>
              <a:buChar char="•"/>
            </a:pPr>
            <a:r>
              <a:rPr sz="1300" b="1" i="0">
                <a:solidFill>
                  <a:srgbClr val="616161"/>
                </a:solidFill>
                <a:latin typeface="Proxima Nova"/>
              </a:rPr>
              <a:t>Cross-Platform Compatibility:</a:t>
            </a:r>
            <a:r>
              <a:rPr sz="1300" b="0" i="0">
                <a:solidFill>
                  <a:srgbClr val="616161"/>
                </a:solidFill>
                <a:latin typeface="Proxima Nova"/>
              </a:rPr>
              <a:t> Runs seamlessly across platforms due to Java Virtual Machine (JVM)</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Campaign Creators on Unsplash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MySQL Database Integration</a:t>
            </a:r>
          </a:p>
        </p:txBody>
      </p:sp>
      <p:sp>
        <p:nvSpPr>
          <p:cNvPr id="4" name="Subtitle 3"/>
          <p:cNvSpPr>
            <a:spLocks noGrp="1"/>
          </p:cNvSpPr>
          <p:nvPr>
            <p:ph type="subTitle" idx="13"/>
          </p:nvPr>
        </p:nvSpPr>
        <p:spPr/>
        <p:txBody>
          <a:bodyPr>
            <a:normAutofit/>
          </a:bodyPr>
          <a:lstStyle/>
          <a:p>
            <a:r>
              <a:t>Backend Support for Data Storage and Retrieval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Relational Database Model</a:t>
            </a:r>
          </a:p>
          <a:p>
            <a:pPr algn="ctr">
              <a:spcAft>
                <a:spcPts val="1200"/>
              </a:spcAft>
            </a:pPr>
            <a:r>
              <a:rPr sz="1300" b="0" i="0">
                <a:solidFill>
                  <a:srgbClr val="616161"/>
                </a:solidFill>
                <a:latin typeface="Proxima Nova"/>
              </a:rPr>
              <a:t>Stores data in tables with defined relationships, ideal for structured data</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Secure and Scalable</a:t>
            </a:r>
          </a:p>
          <a:p>
            <a:pPr algn="ctr">
              <a:spcAft>
                <a:spcPts val="1200"/>
              </a:spcAft>
            </a:pPr>
            <a:r>
              <a:rPr sz="1300" b="0" i="0">
                <a:solidFill>
                  <a:srgbClr val="616161"/>
                </a:solidFill>
                <a:latin typeface="Proxima Nova"/>
              </a:rPr>
              <a:t>Provides robust data protection, indexing, and scalability</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SQL Query Support</a:t>
            </a:r>
          </a:p>
          <a:p>
            <a:pPr algn="ctr">
              <a:spcAft>
                <a:spcPts val="1200"/>
              </a:spcAft>
            </a:pPr>
            <a:r>
              <a:rPr sz="1300" b="0" i="0">
                <a:solidFill>
                  <a:srgbClr val="616161"/>
                </a:solidFill>
                <a:latin typeface="Proxima Nova"/>
              </a:rPr>
              <a:t>Facilitates data manipulation using SQL for precision and control</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22</TotalTime>
  <Words>2915</Words>
  <Application>Microsoft Office PowerPoint</Application>
  <PresentationFormat>On-screen Show (16:9)</PresentationFormat>
  <Paragraphs>201</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Trebuchet MS</vt:lpstr>
      <vt:lpstr>Proxima Nova</vt:lpstr>
      <vt:lpstr>Wingdings 3</vt:lpstr>
      <vt:lpstr>Facet</vt:lpstr>
      <vt:lpstr>Introduction to the Project</vt:lpstr>
      <vt:lpstr>Objectives of the System</vt:lpstr>
      <vt:lpstr>Technologies Used</vt:lpstr>
      <vt:lpstr>Technologies Used</vt:lpstr>
      <vt:lpstr>Library Management System</vt:lpstr>
      <vt:lpstr>Overview of the Library Management System</vt:lpstr>
      <vt:lpstr>Purpose and Scope of the Project</vt:lpstr>
      <vt:lpstr>Introduction to Java Swing</vt:lpstr>
      <vt:lpstr>MySQL Database Integration</vt:lpstr>
      <vt:lpstr>Why IntelliJ IDEA?</vt:lpstr>
      <vt:lpstr>System Architecture Diagram</vt:lpstr>
      <vt:lpstr>Entity-Relationship (ER) Diagram</vt:lpstr>
      <vt:lpstr>UML Class Diagram</vt:lpstr>
      <vt:lpstr>Data Flow Diagram (DFD)</vt:lpstr>
      <vt:lpstr>User Authentication &amp; Roles</vt:lpstr>
      <vt:lpstr>Conclusion &amp; Key Takeaways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Project</dc:title>
  <dc:creator>Tufail Gulzar</dc:creator>
  <cp:lastModifiedBy>Microsoft account</cp:lastModifiedBy>
  <cp:revision>6</cp:revision>
  <dcterms:modified xsi:type="dcterms:W3CDTF">2025-05-22T22:23:42Z</dcterms:modified>
</cp:coreProperties>
</file>